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9CD264-8A69-4BCB-B7E3-D8A0B1973407}" type="datetimeFigureOut">
              <a:rPr lang="en-US" smtClean="0"/>
              <a:pPr/>
              <a:t>5/6/2016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4176EC-C381-4CD6-A88C-4B17B2E899F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4176EC-C381-4CD6-A88C-4B17B2E899F8}"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1D49220-977B-4B99-B80D-1E212DF8F3FB}" type="datetimeFigureOut">
              <a:rPr lang="en-US" smtClean="0"/>
              <a:pPr/>
              <a:t>5/6/2016</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FF0ED6C-04A7-4AB6-B6A6-CB8324365DE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D49220-977B-4B99-B80D-1E212DF8F3FB}" type="datetimeFigureOut">
              <a:rPr lang="en-US" smtClean="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F0ED6C-04A7-4AB6-B6A6-CB8324365DE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21D49220-977B-4B99-B80D-1E212DF8F3FB}" type="datetimeFigureOut">
              <a:rPr lang="en-US" smtClean="0"/>
              <a:pPr/>
              <a:t>5/6/2016</a:t>
            </a:fld>
            <a:endParaRPr lang="en-US" dirty="0"/>
          </a:p>
        </p:txBody>
      </p:sp>
      <p:sp>
        <p:nvSpPr>
          <p:cNvPr id="5" name="Footer Placeholder 4"/>
          <p:cNvSpPr>
            <a:spLocks noGrp="1"/>
          </p:cNvSpPr>
          <p:nvPr>
            <p:ph type="ftr" sz="quarter" idx="11"/>
          </p:nvPr>
        </p:nvSpPr>
        <p:spPr>
          <a:xfrm>
            <a:off x="457200" y="6556248"/>
            <a:ext cx="3657600" cy="228600"/>
          </a:xfrm>
        </p:spPr>
        <p:txBody>
          <a:bodyPr/>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FF0ED6C-04A7-4AB6-B6A6-CB8324365DE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D49220-977B-4B99-B80D-1E212DF8F3FB}" type="datetimeFigureOut">
              <a:rPr lang="en-US" smtClean="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F0ED6C-04A7-4AB6-B6A6-CB8324365DE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1D49220-977B-4B99-B80D-1E212DF8F3FB}" type="datetimeFigureOut">
              <a:rPr lang="en-US" smtClean="0"/>
              <a:pPr/>
              <a:t>5/6/2016</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p>
            <a:fld id="{DFF0ED6C-04A7-4AB6-B6A6-CB8324365DE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D49220-977B-4B99-B80D-1E212DF8F3FB}" type="datetimeFigureOut">
              <a:rPr lang="en-US" smtClean="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F0ED6C-04A7-4AB6-B6A6-CB8324365DE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D49220-977B-4B99-B80D-1E212DF8F3FB}" type="datetimeFigureOut">
              <a:rPr lang="en-US" smtClean="0"/>
              <a:pPr/>
              <a:t>5/6/2016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F0ED6C-04A7-4AB6-B6A6-CB8324365DE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D49220-977B-4B99-B80D-1E212DF8F3FB}" type="datetimeFigureOut">
              <a:rPr lang="en-US" smtClean="0"/>
              <a:pPr/>
              <a:t>5/6/2016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F0ED6C-04A7-4AB6-B6A6-CB8324365DE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1D49220-977B-4B99-B80D-1E212DF8F3FB}" type="datetimeFigureOut">
              <a:rPr lang="en-US" smtClean="0"/>
              <a:pPr/>
              <a:t>5/6/2016</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p>
            <a:fld id="{DFF0ED6C-04A7-4AB6-B6A6-CB8324365DE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D49220-977B-4B99-B80D-1E212DF8F3FB}" type="datetimeFigureOut">
              <a:rPr lang="en-US" smtClean="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F0ED6C-04A7-4AB6-B6A6-CB8324365DE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21D49220-977B-4B99-B80D-1E212DF8F3FB}" type="datetimeFigureOut">
              <a:rPr lang="en-US" smtClean="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F0ED6C-04A7-4AB6-B6A6-CB8324365DE8}"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1D49220-977B-4B99-B80D-1E212DF8F3FB}" type="datetimeFigureOut">
              <a:rPr lang="en-US" smtClean="0"/>
              <a:pPr/>
              <a:t>5/6/2016</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FF0ED6C-04A7-4AB6-B6A6-CB8324365DE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EHR Solutions</a:t>
            </a:r>
            <a:endParaRPr lang="en-US" dirty="0"/>
          </a:p>
        </p:txBody>
      </p:sp>
      <p:sp>
        <p:nvSpPr>
          <p:cNvPr id="3" name="Subtitle 2"/>
          <p:cNvSpPr>
            <a:spLocks noGrp="1"/>
          </p:cNvSpPr>
          <p:nvPr>
            <p:ph type="subTitle" idx="1"/>
          </p:nvPr>
        </p:nvSpPr>
        <p:spPr/>
        <p:txBody>
          <a:bodyPr/>
          <a:lstStyle/>
          <a:p>
            <a:pPr algn="ctr"/>
            <a:r>
              <a:rPr lang="en-US" dirty="0" smtClean="0">
                <a:solidFill>
                  <a:schemeClr val="tx1"/>
                </a:solidFill>
              </a:rPr>
              <a:t>Electronic Health Records Consulting Firm for all types of healthcare facilities.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Planning and Implementation </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a:t>
            </a:r>
            <a:r>
              <a:rPr lang="en-US" dirty="0" smtClean="0">
                <a:solidFill>
                  <a:schemeClr val="accent5">
                    <a:lumMod val="75000"/>
                  </a:schemeClr>
                </a:solidFill>
              </a:rPr>
              <a:t>Medical providers and officer manager play a key role in the planning and as well as the implementation of Practice Fusion.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Security plan</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accent5">
                    <a:lumMod val="75000"/>
                  </a:schemeClr>
                </a:solidFill>
              </a:rPr>
              <a:t>Fire walls  </a:t>
            </a:r>
          </a:p>
          <a:p>
            <a:r>
              <a:rPr lang="en-US" dirty="0" smtClean="0">
                <a:solidFill>
                  <a:schemeClr val="accent5">
                    <a:lumMod val="75000"/>
                  </a:schemeClr>
                </a:solidFill>
              </a:rPr>
              <a:t>Security scans will be performed nightly at midnight when the systems are being updated.</a:t>
            </a:r>
          </a:p>
          <a:p>
            <a:r>
              <a:rPr lang="en-US" dirty="0" smtClean="0">
                <a:solidFill>
                  <a:schemeClr val="accent5">
                    <a:lumMod val="75000"/>
                  </a:schemeClr>
                </a:solidFill>
              </a:rPr>
              <a:t>Secure passwords that are changed every 60days (not repeating the same password twice)</a:t>
            </a:r>
          </a:p>
          <a:p>
            <a:r>
              <a:rPr lang="en-US" dirty="0" smtClean="0">
                <a:solidFill>
                  <a:schemeClr val="accent5">
                    <a:lumMod val="75000"/>
                  </a:schemeClr>
                </a:solidFill>
              </a:rPr>
              <a:t> IT Department monitors for malware, emails, and  any other suspicious activity</a:t>
            </a:r>
          </a:p>
          <a:p>
            <a:r>
              <a:rPr lang="en-US" dirty="0" smtClean="0">
                <a:solidFill>
                  <a:schemeClr val="accent5">
                    <a:lumMod val="75000"/>
                  </a:schemeClr>
                </a:solidFill>
              </a:rPr>
              <a:t>Monitor usage of internet and blocking of unnecessary websites to reduce the risk of virus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Mobile Computing</a:t>
            </a:r>
            <a:endParaRPr lang="en-US" dirty="0"/>
          </a:p>
        </p:txBody>
      </p:sp>
      <p:sp>
        <p:nvSpPr>
          <p:cNvPr id="3" name="Content Placeholder 2"/>
          <p:cNvSpPr>
            <a:spLocks noGrp="1"/>
          </p:cNvSpPr>
          <p:nvPr>
            <p:ph idx="1"/>
          </p:nvPr>
        </p:nvSpPr>
        <p:spPr/>
        <p:txBody>
          <a:bodyPr>
            <a:normAutofit/>
          </a:bodyPr>
          <a:lstStyle/>
          <a:p>
            <a:pPr>
              <a:buNone/>
            </a:pPr>
            <a:r>
              <a:rPr lang="en-US" sz="1800" b="1" dirty="0" smtClean="0">
                <a:solidFill>
                  <a:schemeClr val="accent5">
                    <a:lumMod val="75000"/>
                  </a:schemeClr>
                </a:solidFill>
              </a:rPr>
              <a:t>	</a:t>
            </a:r>
          </a:p>
          <a:p>
            <a:pPr>
              <a:buNone/>
            </a:pPr>
            <a:r>
              <a:rPr lang="en-US" sz="1800" b="1" i="1" dirty="0" smtClean="0">
                <a:solidFill>
                  <a:schemeClr val="accent5">
                    <a:lumMod val="75000"/>
                  </a:schemeClr>
                </a:solidFill>
              </a:rPr>
              <a:t>	Mobile computing is an important part of Oasis Pain Clinic. It will allow physicians to be more productive, nurses will be able to streamline their workflow throughout the patient’s visit ; patient’s satisfaction from our healthcare services will be greatly enhanced. </a:t>
            </a:r>
          </a:p>
          <a:p>
            <a:pPr>
              <a:buNone/>
            </a:pPr>
            <a:endParaRPr lang="en-US" sz="1800" b="1" i="1" dirty="0" smtClean="0">
              <a:solidFill>
                <a:schemeClr val="accent5">
                  <a:lumMod val="75000"/>
                </a:schemeClr>
              </a:solidFill>
            </a:endParaRPr>
          </a:p>
          <a:p>
            <a:pPr lvl="0"/>
            <a:r>
              <a:rPr lang="en-US" sz="1200" dirty="0" smtClean="0">
                <a:solidFill>
                  <a:schemeClr val="accent5">
                    <a:lumMod val="75000"/>
                  </a:schemeClr>
                </a:solidFill>
              </a:rPr>
              <a:t>Providers will receive encrypted I-pads with necessary firewalls, individual logins and passwords; as well as remote access when off sight.</a:t>
            </a:r>
          </a:p>
          <a:p>
            <a:pPr lvl="0"/>
            <a:r>
              <a:rPr lang="en-US" sz="1200" dirty="0" smtClean="0">
                <a:solidFill>
                  <a:schemeClr val="accent5">
                    <a:lumMod val="75000"/>
                  </a:schemeClr>
                </a:solidFill>
              </a:rPr>
              <a:t>All other employees such as MA’s  and Registration staff will be given specific access as their job descriptions </a:t>
            </a:r>
          </a:p>
          <a:p>
            <a:pPr lvl="0"/>
            <a:r>
              <a:rPr lang="en-US" sz="1200" b="1" i="1" u="sng" dirty="0" smtClean="0">
                <a:solidFill>
                  <a:schemeClr val="accent5">
                    <a:lumMod val="75000"/>
                  </a:schemeClr>
                </a:solidFill>
              </a:rPr>
              <a:t>Cloud-based login</a:t>
            </a:r>
            <a:r>
              <a:rPr lang="en-US" sz="1200" dirty="0" smtClean="0">
                <a:solidFill>
                  <a:schemeClr val="accent5">
                    <a:lumMod val="75000"/>
                  </a:schemeClr>
                </a:solidFill>
              </a:rPr>
              <a:t> -Built using latest web-based technology, security, no need to download an app, update your hardware, or install software. Your EHR is ready to go as soon as you sign up.</a:t>
            </a:r>
          </a:p>
          <a:p>
            <a:pPr lvl="0"/>
            <a:r>
              <a:rPr lang="en-US" sz="1200" b="1" i="1" u="sng" dirty="0" smtClean="0">
                <a:solidFill>
                  <a:schemeClr val="accent5">
                    <a:lumMod val="75000"/>
                  </a:schemeClr>
                </a:solidFill>
              </a:rPr>
              <a:t>Automatic updates-</a:t>
            </a:r>
            <a:r>
              <a:rPr lang="en-US" sz="1200" dirty="0" smtClean="0">
                <a:solidFill>
                  <a:schemeClr val="accent5">
                    <a:lumMod val="75000"/>
                  </a:schemeClr>
                </a:solidFill>
              </a:rPr>
              <a:t>  we’re continually updating our EHR to keep our customers on the leading edge of care and updates are free and in real time</a:t>
            </a:r>
          </a:p>
          <a:p>
            <a:r>
              <a:rPr lang="en-US" sz="1200" b="1" i="1" u="sng" dirty="0" smtClean="0">
                <a:solidFill>
                  <a:schemeClr val="accent5">
                    <a:lumMod val="75000"/>
                  </a:schemeClr>
                </a:solidFill>
              </a:rPr>
              <a:t>E-Prescriptions-</a:t>
            </a:r>
            <a:r>
              <a:rPr lang="en-US" sz="1200" dirty="0" smtClean="0">
                <a:solidFill>
                  <a:schemeClr val="accent5">
                    <a:lumMod val="75000"/>
                  </a:schemeClr>
                </a:solidFill>
              </a:rPr>
              <a:t> Submit a prescription order easily during the patient visit.  Patients will receive medications faster and reduce out of pocket cost</a:t>
            </a:r>
          </a:p>
          <a:p>
            <a:pPr lvl="0"/>
            <a:endParaRPr lang="en-US" sz="1600" dirty="0" smtClean="0">
              <a:solidFill>
                <a:schemeClr val="accent5">
                  <a:lumMod val="75000"/>
                </a:schemeClr>
              </a:solidFill>
            </a:endParaRPr>
          </a:p>
          <a:p>
            <a:pPr>
              <a:buNone/>
            </a:pPr>
            <a:endParaRPr lang="en-US" sz="1400" b="1" dirty="0" smtClean="0">
              <a:solidFill>
                <a:schemeClr val="accent5">
                  <a:lumMod val="75000"/>
                </a:schemeClr>
              </a:solidFill>
            </a:endParaRP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Mobile computing (continued)</a:t>
            </a:r>
            <a:endParaRPr lang="en-US" dirty="0"/>
          </a:p>
        </p:txBody>
      </p:sp>
      <p:sp>
        <p:nvSpPr>
          <p:cNvPr id="3" name="Content Placeholder 2"/>
          <p:cNvSpPr>
            <a:spLocks noGrp="1"/>
          </p:cNvSpPr>
          <p:nvPr>
            <p:ph idx="1"/>
          </p:nvPr>
        </p:nvSpPr>
        <p:spPr/>
        <p:txBody>
          <a:bodyPr>
            <a:normAutofit/>
          </a:bodyPr>
          <a:lstStyle/>
          <a:p>
            <a:pPr lvl="0"/>
            <a:endParaRPr lang="en-US" sz="1200" b="1" i="1" u="sng" dirty="0" smtClean="0">
              <a:solidFill>
                <a:schemeClr val="accent5">
                  <a:lumMod val="75000"/>
                </a:schemeClr>
              </a:solidFill>
            </a:endParaRPr>
          </a:p>
          <a:p>
            <a:pPr lvl="0"/>
            <a:r>
              <a:rPr lang="en-US" sz="1200" b="1" i="1" u="sng" dirty="0" smtClean="0">
                <a:solidFill>
                  <a:schemeClr val="accent5">
                    <a:lumMod val="75000"/>
                  </a:schemeClr>
                </a:solidFill>
              </a:rPr>
              <a:t>Simplifying your billing-</a:t>
            </a:r>
            <a:r>
              <a:rPr lang="en-US" sz="1200" b="1" dirty="0" smtClean="0">
                <a:solidFill>
                  <a:schemeClr val="accent5">
                    <a:lumMod val="75000"/>
                  </a:schemeClr>
                </a:solidFill>
              </a:rPr>
              <a:t> </a:t>
            </a:r>
            <a:r>
              <a:rPr lang="en-US" sz="1200" dirty="0" smtClean="0">
                <a:solidFill>
                  <a:schemeClr val="accent5">
                    <a:lumMod val="75000"/>
                  </a:schemeClr>
                </a:solidFill>
              </a:rPr>
              <a:t>Whether you manage billing in-house or use a billing service, Practice Fusion helps you get paid faster. Billing is a breeze with our streamlined electronic superbill, and our partners offer the best web-based billing solutions that integrate directly into our EHR.</a:t>
            </a:r>
          </a:p>
          <a:p>
            <a:pPr lvl="0"/>
            <a:r>
              <a:rPr lang="en-US" sz="1200" b="1" i="1" u="sng" dirty="0" smtClean="0">
                <a:solidFill>
                  <a:schemeClr val="accent5">
                    <a:lumMod val="75000"/>
                  </a:schemeClr>
                </a:solidFill>
              </a:rPr>
              <a:t>Chart efficiently-</a:t>
            </a:r>
            <a:r>
              <a:rPr lang="en-US" sz="1200" b="1" dirty="0" smtClean="0">
                <a:solidFill>
                  <a:schemeClr val="accent5">
                    <a:lumMod val="75000"/>
                  </a:schemeClr>
                </a:solidFill>
              </a:rPr>
              <a:t> </a:t>
            </a:r>
            <a:r>
              <a:rPr lang="en-US" sz="1200" dirty="0" smtClean="0">
                <a:solidFill>
                  <a:schemeClr val="accent5">
                    <a:lumMod val="75000"/>
                  </a:schemeClr>
                </a:solidFill>
              </a:rPr>
              <a:t>Save time with specialty-specific templates and be able access thousands of medical charting templates built by providers like you; customize them to fit your workflow. Be able to select from a provider-specific list of frequently used diagnoses, prescriptions, and pharmacies for rapid charting and less manual entry.</a:t>
            </a:r>
          </a:p>
          <a:p>
            <a:pPr lvl="0"/>
            <a:r>
              <a:rPr lang="en-US" sz="1200" dirty="0" smtClean="0">
                <a:solidFill>
                  <a:schemeClr val="accent5">
                    <a:lumMod val="75000"/>
                  </a:schemeClr>
                </a:solidFill>
              </a:rPr>
              <a:t> </a:t>
            </a:r>
            <a:r>
              <a:rPr lang="en-US" sz="1200" b="1" i="1" u="sng" dirty="0" smtClean="0">
                <a:solidFill>
                  <a:schemeClr val="accent5">
                    <a:lumMod val="75000"/>
                  </a:schemeClr>
                </a:solidFill>
              </a:rPr>
              <a:t>Chart naturally-</a:t>
            </a:r>
            <a:r>
              <a:rPr lang="en-US" sz="1200" b="1" dirty="0" smtClean="0">
                <a:solidFill>
                  <a:schemeClr val="accent5">
                    <a:lumMod val="75000"/>
                  </a:schemeClr>
                </a:solidFill>
              </a:rPr>
              <a:t> </a:t>
            </a:r>
            <a:r>
              <a:rPr lang="en-US" sz="1200" dirty="0" smtClean="0">
                <a:solidFill>
                  <a:schemeClr val="accent5">
                    <a:lumMod val="75000"/>
                  </a:schemeClr>
                </a:solidFill>
              </a:rPr>
              <a:t>Be able to search for diagnosis codes by keyword. Chart the way you want and cut out the typing with complete dictation and transcription support. </a:t>
            </a:r>
          </a:p>
          <a:p>
            <a:r>
              <a:rPr lang="en-US" sz="1200" b="1" i="1" u="sng" dirty="0" smtClean="0">
                <a:solidFill>
                  <a:schemeClr val="accent5">
                    <a:lumMod val="75000"/>
                  </a:schemeClr>
                </a:solidFill>
              </a:rPr>
              <a:t>Chart seamlessly</a:t>
            </a:r>
            <a:r>
              <a:rPr lang="en-US" sz="1200" b="1" dirty="0" smtClean="0">
                <a:solidFill>
                  <a:schemeClr val="accent5">
                    <a:lumMod val="75000"/>
                  </a:schemeClr>
                </a:solidFill>
              </a:rPr>
              <a:t>- </a:t>
            </a:r>
            <a:r>
              <a:rPr lang="en-US" sz="1200" dirty="0" smtClean="0">
                <a:solidFill>
                  <a:schemeClr val="accent5">
                    <a:lumMod val="75000"/>
                  </a:schemeClr>
                </a:solidFill>
              </a:rPr>
              <a:t>Be able to eliminate intake from data entry with online check-in. Patients will be able to fill out customize intake forms electronically and the information will be able to flow directly into their own charts. Orders can be placed directly from a patient’s chart and submit electronic test orders directly from the patient’s charts with a work flow that will be simpler than paper; as well as coordinate care with E-referrals can be electronically sent to patient’s medical charts as well as any provider in the U.S. </a:t>
            </a:r>
          </a:p>
          <a:p>
            <a:pPr lvl="0"/>
            <a:r>
              <a:rPr lang="en-US" sz="1200" dirty="0" smtClean="0">
                <a:solidFill>
                  <a:schemeClr val="accent5">
                    <a:lumMod val="75000"/>
                  </a:schemeClr>
                </a:solidFill>
              </a:rPr>
              <a:t> </a:t>
            </a:r>
            <a:r>
              <a:rPr lang="en-US" sz="1200" b="1" i="1" u="sng" dirty="0" smtClean="0">
                <a:solidFill>
                  <a:schemeClr val="accent5">
                    <a:lumMod val="75000"/>
                  </a:schemeClr>
                </a:solidFill>
              </a:rPr>
              <a:t>Support -</a:t>
            </a:r>
            <a:r>
              <a:rPr lang="en-US" sz="1200" dirty="0" smtClean="0">
                <a:solidFill>
                  <a:schemeClr val="accent5">
                    <a:lumMod val="75000"/>
                  </a:schemeClr>
                </a:solidFill>
              </a:rPr>
              <a:t> Our dedicated implementation team and training courses will make sure that you’re up and running quickly. Receive one-on-one personalized training to ensure that your EHR is customized to your preferences and existing workflow. Learn at your own pace with our easy-to-use implementation guides, webinars, and video tutorials.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Training</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a:t>
            </a:r>
            <a:endParaRPr lang="en-US" dirty="0" smtClean="0">
              <a:solidFill>
                <a:schemeClr val="accent5">
                  <a:lumMod val="75000"/>
                </a:schemeClr>
              </a:solidFill>
            </a:endParaRPr>
          </a:p>
          <a:p>
            <a:pPr>
              <a:buNone/>
            </a:pPr>
            <a:r>
              <a:rPr lang="en-US" dirty="0" smtClean="0">
                <a:solidFill>
                  <a:schemeClr val="accent5">
                    <a:lumMod val="75000"/>
                  </a:schemeClr>
                </a:solidFill>
              </a:rPr>
              <a:t>	We will provide training to the entire Oasis Pain Clinic Staff. Our team of trainers will be on site to go through each individual product step by step with all employees. The initial training to Practice Fusion is broken down into three full days.</a:t>
            </a:r>
          </a:p>
          <a:p>
            <a:pPr>
              <a:buNone/>
            </a:pPr>
            <a:r>
              <a:rPr lang="en-US" dirty="0" smtClean="0">
                <a:solidFill>
                  <a:schemeClr val="accent5">
                    <a:lumMod val="75000"/>
                  </a:schemeClr>
                </a:solidFill>
              </a:rPr>
              <a:t>		</a:t>
            </a:r>
            <a:r>
              <a:rPr lang="en-US" i="1" dirty="0" smtClean="0">
                <a:solidFill>
                  <a:schemeClr val="accent5">
                    <a:lumMod val="75000"/>
                  </a:schemeClr>
                </a:solidFill>
              </a:rPr>
              <a:t>First day- </a:t>
            </a:r>
            <a:r>
              <a:rPr lang="en-US" dirty="0" smtClean="0">
                <a:solidFill>
                  <a:schemeClr val="accent5">
                    <a:lumMod val="75000"/>
                  </a:schemeClr>
                </a:solidFill>
              </a:rPr>
              <a:t>There will be a complete day of training that will 	consist of an overview of all the products that are offered.</a:t>
            </a:r>
          </a:p>
          <a:p>
            <a:pPr>
              <a:buNone/>
            </a:pPr>
            <a:r>
              <a:rPr lang="en-US" dirty="0" smtClean="0">
                <a:solidFill>
                  <a:schemeClr val="accent5">
                    <a:lumMod val="75000"/>
                  </a:schemeClr>
                </a:solidFill>
              </a:rPr>
              <a:t>		</a:t>
            </a:r>
            <a:r>
              <a:rPr lang="en-US" i="1" dirty="0" smtClean="0">
                <a:solidFill>
                  <a:schemeClr val="accent5">
                    <a:lumMod val="75000"/>
                  </a:schemeClr>
                </a:solidFill>
              </a:rPr>
              <a:t>Second day- </a:t>
            </a:r>
            <a:r>
              <a:rPr lang="en-US" dirty="0" smtClean="0">
                <a:solidFill>
                  <a:schemeClr val="accent5">
                    <a:lumMod val="75000"/>
                  </a:schemeClr>
                </a:solidFill>
              </a:rPr>
              <a:t>Hands on training on the computer system where each 	individual will be able to perform different task in a live setting.</a:t>
            </a:r>
          </a:p>
          <a:p>
            <a:pPr>
              <a:buNone/>
            </a:pPr>
            <a:r>
              <a:rPr lang="en-US" dirty="0" smtClean="0">
                <a:solidFill>
                  <a:schemeClr val="accent5">
                    <a:lumMod val="75000"/>
                  </a:schemeClr>
                </a:solidFill>
              </a:rPr>
              <a:t>		</a:t>
            </a:r>
            <a:r>
              <a:rPr lang="en-US" i="1" dirty="0" smtClean="0">
                <a:solidFill>
                  <a:schemeClr val="accent5">
                    <a:lumMod val="75000"/>
                  </a:schemeClr>
                </a:solidFill>
              </a:rPr>
              <a:t>Third day- </a:t>
            </a:r>
            <a:r>
              <a:rPr lang="en-US" dirty="0" smtClean="0">
                <a:solidFill>
                  <a:schemeClr val="accent5">
                    <a:lumMod val="75000"/>
                  </a:schemeClr>
                </a:solidFill>
              </a:rPr>
              <a:t>employees will be broken down into individual groups 	that will have access to each product as their job description 	allows.</a:t>
            </a:r>
          </a:p>
          <a:p>
            <a:pPr>
              <a:buNone/>
            </a:pPr>
            <a:r>
              <a:rPr lang="en-US" dirty="0" smtClean="0">
                <a:solidFill>
                  <a:schemeClr val="accent5">
                    <a:lumMod val="75000"/>
                  </a:schemeClr>
                </a:solidFill>
              </a:rPr>
              <a:t>	Our training staff will stay on site for two weeks to support and guide all the staff members as they transition from hybrid to EHR. Once the training is completed all employees will have access to online support through our mobile sight; a manual will be provided as well with emails and phone numbers to our support staff that is available 24 hours a day/7 days a week if any questions or issues arise. </a:t>
            </a:r>
          </a:p>
          <a:p>
            <a:pPr>
              <a:buNone/>
            </a:pPr>
            <a:endParaRPr lang="en-US" dirty="0" smtClean="0">
              <a:solidFill>
                <a:schemeClr val="accent5">
                  <a:lumMod val="75000"/>
                </a:schemeClr>
              </a:solidFill>
            </a:endParaRPr>
          </a:p>
          <a:p>
            <a:pPr>
              <a:buNone/>
            </a:pPr>
            <a:endParaRPr lang="en-US" dirty="0">
              <a:solidFill>
                <a:schemeClr val="accent5">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Plan</a:t>
            </a:r>
            <a:endParaRPr lang="en-US" dirty="0"/>
          </a:p>
        </p:txBody>
      </p:sp>
      <p:sp>
        <p:nvSpPr>
          <p:cNvPr id="3" name="Content Placeholder 2"/>
          <p:cNvSpPr>
            <a:spLocks noGrp="1"/>
          </p:cNvSpPr>
          <p:nvPr>
            <p:ph idx="1"/>
          </p:nvPr>
        </p:nvSpPr>
        <p:spPr/>
        <p:txBody>
          <a:bodyPr>
            <a:normAutofit/>
          </a:bodyPr>
          <a:lstStyle/>
          <a:p>
            <a:pPr>
              <a:buNone/>
            </a:pPr>
            <a:endParaRPr lang="en-US" sz="1800" dirty="0" smtClean="0">
              <a:solidFill>
                <a:schemeClr val="accent5">
                  <a:lumMod val="75000"/>
                </a:schemeClr>
              </a:solidFill>
            </a:endParaRPr>
          </a:p>
          <a:p>
            <a:r>
              <a:rPr lang="en-US" sz="2000" dirty="0" smtClean="0">
                <a:solidFill>
                  <a:schemeClr val="accent5">
                    <a:lumMod val="75000"/>
                  </a:schemeClr>
                </a:solidFill>
              </a:rPr>
              <a:t>Project Goals include the following:</a:t>
            </a:r>
          </a:p>
          <a:p>
            <a:pPr lvl="1"/>
            <a:r>
              <a:rPr lang="en-US" sz="2000" dirty="0" smtClean="0">
                <a:solidFill>
                  <a:schemeClr val="accent5">
                    <a:lumMod val="75000"/>
                  </a:schemeClr>
                </a:solidFill>
              </a:rPr>
              <a:t>System to be installed and fully functional with in the six month timeframe. </a:t>
            </a:r>
          </a:p>
          <a:p>
            <a:pPr lvl="1"/>
            <a:r>
              <a:rPr lang="en-US" sz="2000" dirty="0" smtClean="0">
                <a:solidFill>
                  <a:schemeClr val="accent5">
                    <a:lumMod val="75000"/>
                  </a:schemeClr>
                </a:solidFill>
              </a:rPr>
              <a:t>All employees have access and fully trained in Practice Fusion within an eight week period</a:t>
            </a:r>
          </a:p>
          <a:p>
            <a:pPr lvl="1"/>
            <a:r>
              <a:rPr lang="en-US" sz="2000" dirty="0" smtClean="0">
                <a:solidFill>
                  <a:schemeClr val="accent5">
                    <a:lumMod val="75000"/>
                  </a:schemeClr>
                </a:solidFill>
              </a:rPr>
              <a:t>All CMS requirement met to be in compliance.</a:t>
            </a:r>
          </a:p>
          <a:p>
            <a:r>
              <a:rPr lang="en-US" sz="2000" dirty="0" smtClean="0">
                <a:solidFill>
                  <a:schemeClr val="accent5">
                    <a:lumMod val="75000"/>
                  </a:schemeClr>
                </a:solidFill>
              </a:rPr>
              <a:t>Objective: Transitioning from a hybrid system to Electronic Health Records.</a:t>
            </a:r>
          </a:p>
          <a:p>
            <a:r>
              <a:rPr lang="en-US" sz="2000" dirty="0" smtClean="0">
                <a:solidFill>
                  <a:schemeClr val="accent5">
                    <a:lumMod val="75000"/>
                  </a:schemeClr>
                </a:solidFill>
              </a:rPr>
              <a:t>Timeline:  The timeline will be from June of 2016 to October 2016 (six months)</a:t>
            </a:r>
          </a:p>
          <a:p>
            <a:r>
              <a:rPr lang="en-US" sz="2000" dirty="0" smtClean="0">
                <a:solidFill>
                  <a:schemeClr val="accent5">
                    <a:lumMod val="75000"/>
                  </a:schemeClr>
                </a:solidFill>
              </a:rPr>
              <a:t>Project Plan: To eliminate the use of hybrid records to a fully functional EHR. </a:t>
            </a:r>
          </a:p>
          <a:p>
            <a:pPr lvl="1"/>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Backup plan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solidFill>
                  <a:schemeClr val="accent5">
                    <a:lumMod val="75000"/>
                  </a:schemeClr>
                </a:solidFill>
              </a:rPr>
              <a:t>	</a:t>
            </a:r>
          </a:p>
          <a:p>
            <a:pPr>
              <a:buNone/>
            </a:pPr>
            <a:r>
              <a:rPr lang="en-US" dirty="0" smtClean="0">
                <a:solidFill>
                  <a:schemeClr val="accent5">
                    <a:lumMod val="75000"/>
                  </a:schemeClr>
                </a:solidFill>
              </a:rPr>
              <a:t>	EMR/HER software, also known as software (Practice Fusion) we will provide an automated way to back up all your medical records systems. Automated online EMR backup consists of software installed directly on the server that transmits data with every keystroke to remote server miles away from your facility. This is going to eliminate having to hire extra employees at Oasis Pain Clinic as well as the need to physically transport backup.  The initial software setup will take several hours, yet subsequent back up time will be only minutes per day. HIPAA regulations require high encryption requirements to ensure that there is confidentiality of the electronic medical records.</a:t>
            </a:r>
          </a:p>
          <a:p>
            <a:pPr>
              <a:buNone/>
            </a:pPr>
            <a:r>
              <a:rPr lang="en-US" dirty="0" smtClean="0">
                <a:solidFill>
                  <a:schemeClr val="accent5">
                    <a:lumMod val="75000"/>
                  </a:schemeClr>
                </a:solidFill>
              </a:rPr>
              <a:t>	</a:t>
            </a:r>
          </a:p>
          <a:p>
            <a:pPr lvl="0"/>
            <a:r>
              <a:rPr lang="en-US" dirty="0" smtClean="0">
                <a:solidFill>
                  <a:schemeClr val="accent5">
                    <a:lumMod val="75000"/>
                  </a:schemeClr>
                </a:solidFill>
              </a:rPr>
              <a:t>The provider must be willing to sign a Business Associate Agreement, or BAA, pertaining to HIPAA regulations.</a:t>
            </a:r>
          </a:p>
          <a:p>
            <a:pPr lvl="0"/>
            <a:r>
              <a:rPr lang="en-US" dirty="0" smtClean="0">
                <a:solidFill>
                  <a:schemeClr val="accent5">
                    <a:lumMod val="75000"/>
                  </a:schemeClr>
                </a:solidFill>
              </a:rPr>
              <a:t>Providers should have a good understanding of HIPAA and preferably, a HIPAA officer on staff.</a:t>
            </a:r>
          </a:p>
          <a:p>
            <a:pPr lvl="0"/>
            <a:r>
              <a:rPr lang="en-US" dirty="0" smtClean="0">
                <a:solidFill>
                  <a:schemeClr val="accent5">
                    <a:lumMod val="75000"/>
                  </a:schemeClr>
                </a:solidFill>
              </a:rPr>
              <a:t>Providers must be able to provide detailed disaster recovery plans that ensure a speedy recovery after a disaster.</a:t>
            </a:r>
            <a:endParaRPr lang="en-US" dirty="0">
              <a:solidFill>
                <a:schemeClr val="accent5">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Ehr Solution Employees </a:t>
            </a:r>
            <a:endParaRPr lang="en-US" dirty="0"/>
          </a:p>
        </p:txBody>
      </p:sp>
      <p:graphicFrame>
        <p:nvGraphicFramePr>
          <p:cNvPr id="5" name="Content Placeholder 4"/>
          <p:cNvGraphicFramePr>
            <a:graphicFrameLocks noGrp="1"/>
          </p:cNvGraphicFramePr>
          <p:nvPr>
            <p:ph idx="1"/>
          </p:nvPr>
        </p:nvGraphicFramePr>
        <p:xfrm>
          <a:off x="457200" y="1609721"/>
          <a:ext cx="7239000" cy="4257678"/>
        </p:xfrm>
        <a:graphic>
          <a:graphicData uri="http://schemas.openxmlformats.org/drawingml/2006/table">
            <a:tbl>
              <a:tblPr firstRow="1" bandRow="1">
                <a:tableStyleId>{5C22544A-7EE6-4342-B048-85BDC9FD1C3A}</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709613">
                <a:tc>
                  <a:txBody>
                    <a:bodyPr/>
                    <a:lstStyle/>
                    <a:p>
                      <a:r>
                        <a:rPr lang="en-US" dirty="0" smtClean="0">
                          <a:solidFill>
                            <a:schemeClr val="accent5">
                              <a:lumMod val="75000"/>
                            </a:schemeClr>
                          </a:solidFill>
                        </a:rPr>
                        <a:t>Names:</a:t>
                      </a:r>
                      <a:endParaRPr lang="en-US" dirty="0">
                        <a:solidFill>
                          <a:schemeClr val="accent5">
                            <a:lumMod val="75000"/>
                          </a:schemeClr>
                        </a:solidFill>
                      </a:endParaRPr>
                    </a:p>
                  </a:txBody>
                  <a:tcPr/>
                </a:tc>
                <a:tc>
                  <a:txBody>
                    <a:bodyPr/>
                    <a:lstStyle/>
                    <a:p>
                      <a:r>
                        <a:rPr lang="en-US" dirty="0" smtClean="0">
                          <a:solidFill>
                            <a:schemeClr val="accent5">
                              <a:lumMod val="75000"/>
                            </a:schemeClr>
                          </a:solidFill>
                        </a:rPr>
                        <a:t>Titles:</a:t>
                      </a:r>
                      <a:endParaRPr lang="en-US" dirty="0">
                        <a:solidFill>
                          <a:schemeClr val="accent5">
                            <a:lumMod val="75000"/>
                          </a:schemeClr>
                        </a:solidFill>
                      </a:endParaRPr>
                    </a:p>
                  </a:txBody>
                  <a:tcPr/>
                </a:tc>
                <a:extLst>
                  <a:ext uri="{0D108BD9-81ED-4DB2-BD59-A6C34878D82A}">
                    <a16:rowId xmlns:a16="http://schemas.microsoft.com/office/drawing/2014/main" val="10000"/>
                  </a:ext>
                </a:extLst>
              </a:tr>
              <a:tr h="709613">
                <a:tc>
                  <a:txBody>
                    <a:bodyPr/>
                    <a:lstStyle/>
                    <a:p>
                      <a:r>
                        <a:rPr lang="en-US" dirty="0" smtClean="0">
                          <a:solidFill>
                            <a:schemeClr val="accent5">
                              <a:lumMod val="75000"/>
                            </a:schemeClr>
                          </a:solidFill>
                        </a:rPr>
                        <a:t>Gretchen Phillips</a:t>
                      </a:r>
                    </a:p>
                    <a:p>
                      <a:endParaRPr lang="en-US" dirty="0">
                        <a:solidFill>
                          <a:schemeClr val="accent5">
                            <a:lumMod val="75000"/>
                          </a:schemeClr>
                        </a:solidFill>
                      </a:endParaRPr>
                    </a:p>
                  </a:txBody>
                  <a:tcPr/>
                </a:tc>
                <a:tc>
                  <a:txBody>
                    <a:bodyPr/>
                    <a:lstStyle/>
                    <a:p>
                      <a:r>
                        <a:rPr lang="en-US" dirty="0" smtClean="0">
                          <a:solidFill>
                            <a:schemeClr val="accent5">
                              <a:lumMod val="75000"/>
                            </a:schemeClr>
                          </a:solidFill>
                        </a:rPr>
                        <a:t>Research Analysis,</a:t>
                      </a:r>
                      <a:r>
                        <a:rPr lang="en-US" baseline="0" dirty="0" smtClean="0">
                          <a:solidFill>
                            <a:schemeClr val="accent5">
                              <a:lumMod val="75000"/>
                            </a:schemeClr>
                          </a:solidFill>
                        </a:rPr>
                        <a:t> Systems Engineer</a:t>
                      </a:r>
                      <a:endParaRPr lang="en-US" dirty="0">
                        <a:solidFill>
                          <a:schemeClr val="accent5">
                            <a:lumMod val="75000"/>
                          </a:schemeClr>
                        </a:solidFill>
                      </a:endParaRPr>
                    </a:p>
                  </a:txBody>
                  <a:tcPr/>
                </a:tc>
                <a:extLst>
                  <a:ext uri="{0D108BD9-81ED-4DB2-BD59-A6C34878D82A}">
                    <a16:rowId xmlns:a16="http://schemas.microsoft.com/office/drawing/2014/main" val="10001"/>
                  </a:ext>
                </a:extLst>
              </a:tr>
              <a:tr h="709613">
                <a:tc>
                  <a:txBody>
                    <a:bodyPr/>
                    <a:lstStyle/>
                    <a:p>
                      <a:r>
                        <a:rPr lang="en-US" dirty="0" smtClean="0">
                          <a:solidFill>
                            <a:schemeClr val="accent5">
                              <a:lumMod val="75000"/>
                            </a:schemeClr>
                          </a:solidFill>
                        </a:rPr>
                        <a:t>Dionne McCutcheon</a:t>
                      </a:r>
                      <a:endParaRPr lang="en-US" dirty="0">
                        <a:solidFill>
                          <a:schemeClr val="accent5">
                            <a:lumMod val="75000"/>
                          </a:schemeClr>
                        </a:solidFill>
                      </a:endParaRPr>
                    </a:p>
                  </a:txBody>
                  <a:tcPr/>
                </a:tc>
                <a:tc>
                  <a:txBody>
                    <a:bodyPr/>
                    <a:lstStyle/>
                    <a:p>
                      <a:r>
                        <a:rPr lang="en-US" dirty="0" smtClean="0">
                          <a:solidFill>
                            <a:schemeClr val="accent5">
                              <a:lumMod val="75000"/>
                            </a:schemeClr>
                          </a:solidFill>
                        </a:rPr>
                        <a:t>Research Analysis, Processor </a:t>
                      </a:r>
                      <a:endParaRPr lang="en-US" dirty="0">
                        <a:solidFill>
                          <a:schemeClr val="accent5">
                            <a:lumMod val="75000"/>
                          </a:schemeClr>
                        </a:solidFill>
                      </a:endParaRPr>
                    </a:p>
                  </a:txBody>
                  <a:tcPr/>
                </a:tc>
                <a:extLst>
                  <a:ext uri="{0D108BD9-81ED-4DB2-BD59-A6C34878D82A}">
                    <a16:rowId xmlns:a16="http://schemas.microsoft.com/office/drawing/2014/main" val="10002"/>
                  </a:ext>
                </a:extLst>
              </a:tr>
              <a:tr h="709613">
                <a:tc>
                  <a:txBody>
                    <a:bodyPr/>
                    <a:lstStyle/>
                    <a:p>
                      <a:r>
                        <a:rPr lang="en-US" dirty="0" smtClean="0">
                          <a:solidFill>
                            <a:schemeClr val="accent5">
                              <a:lumMod val="75000"/>
                            </a:schemeClr>
                          </a:solidFill>
                        </a:rPr>
                        <a:t>Kristen Niedermeyer</a:t>
                      </a:r>
                      <a:endParaRPr lang="en-US" dirty="0">
                        <a:solidFill>
                          <a:schemeClr val="accent5">
                            <a:lumMod val="75000"/>
                          </a:schemeClr>
                        </a:solidFill>
                      </a:endParaRPr>
                    </a:p>
                  </a:txBody>
                  <a:tcPr/>
                </a:tc>
                <a:tc>
                  <a:txBody>
                    <a:bodyPr/>
                    <a:lstStyle/>
                    <a:p>
                      <a:r>
                        <a:rPr lang="en-US" dirty="0" smtClean="0">
                          <a:solidFill>
                            <a:schemeClr val="accent5">
                              <a:lumMod val="75000"/>
                            </a:schemeClr>
                          </a:solidFill>
                        </a:rPr>
                        <a:t>Author, Processor</a:t>
                      </a:r>
                      <a:endParaRPr lang="en-US" dirty="0">
                        <a:solidFill>
                          <a:schemeClr val="accent5">
                            <a:lumMod val="75000"/>
                          </a:schemeClr>
                        </a:solidFill>
                      </a:endParaRPr>
                    </a:p>
                  </a:txBody>
                  <a:tcPr/>
                </a:tc>
                <a:extLst>
                  <a:ext uri="{0D108BD9-81ED-4DB2-BD59-A6C34878D82A}">
                    <a16:rowId xmlns:a16="http://schemas.microsoft.com/office/drawing/2014/main" val="10003"/>
                  </a:ext>
                </a:extLst>
              </a:tr>
              <a:tr h="709613">
                <a:tc>
                  <a:txBody>
                    <a:bodyPr/>
                    <a:lstStyle/>
                    <a:p>
                      <a:r>
                        <a:rPr lang="en-US" dirty="0" smtClean="0">
                          <a:solidFill>
                            <a:schemeClr val="accent5">
                              <a:lumMod val="75000"/>
                            </a:schemeClr>
                          </a:solidFill>
                        </a:rPr>
                        <a:t>Felicia Ortega</a:t>
                      </a:r>
                      <a:endParaRPr lang="en-US" dirty="0">
                        <a:solidFill>
                          <a:schemeClr val="accent5">
                            <a:lumMod val="75000"/>
                          </a:schemeClr>
                        </a:solidFill>
                      </a:endParaRPr>
                    </a:p>
                  </a:txBody>
                  <a:tcPr/>
                </a:tc>
                <a:tc>
                  <a:txBody>
                    <a:bodyPr/>
                    <a:lstStyle/>
                    <a:p>
                      <a:r>
                        <a:rPr lang="en-US" dirty="0" smtClean="0">
                          <a:solidFill>
                            <a:schemeClr val="accent5">
                              <a:lumMod val="75000"/>
                            </a:schemeClr>
                          </a:solidFill>
                        </a:rPr>
                        <a:t>Research</a:t>
                      </a:r>
                      <a:r>
                        <a:rPr lang="en-US" baseline="0" dirty="0" smtClean="0">
                          <a:solidFill>
                            <a:schemeClr val="accent5">
                              <a:lumMod val="75000"/>
                            </a:schemeClr>
                          </a:solidFill>
                        </a:rPr>
                        <a:t> Analysis, Systems Engineer</a:t>
                      </a:r>
                      <a:endParaRPr lang="en-US" dirty="0">
                        <a:solidFill>
                          <a:schemeClr val="accent5">
                            <a:lumMod val="75000"/>
                          </a:schemeClr>
                        </a:solidFill>
                      </a:endParaRPr>
                    </a:p>
                  </a:txBody>
                  <a:tcPr/>
                </a:tc>
                <a:extLst>
                  <a:ext uri="{0D108BD9-81ED-4DB2-BD59-A6C34878D82A}">
                    <a16:rowId xmlns:a16="http://schemas.microsoft.com/office/drawing/2014/main" val="10004"/>
                  </a:ext>
                </a:extLst>
              </a:tr>
              <a:tr h="709613">
                <a:tc>
                  <a:txBody>
                    <a:bodyPr/>
                    <a:lstStyle/>
                    <a:p>
                      <a:r>
                        <a:rPr lang="en-US" dirty="0" smtClean="0">
                          <a:solidFill>
                            <a:schemeClr val="accent5">
                              <a:lumMod val="75000"/>
                            </a:schemeClr>
                          </a:solidFill>
                        </a:rPr>
                        <a:t>Corey Martin</a:t>
                      </a:r>
                      <a:endParaRPr lang="en-US" dirty="0">
                        <a:solidFill>
                          <a:schemeClr val="accent5">
                            <a:lumMod val="75000"/>
                          </a:schemeClr>
                        </a:solidFill>
                      </a:endParaRPr>
                    </a:p>
                  </a:txBody>
                  <a:tcPr/>
                </a:tc>
                <a:tc>
                  <a:txBody>
                    <a:bodyPr/>
                    <a:lstStyle/>
                    <a:p>
                      <a:r>
                        <a:rPr lang="en-US" dirty="0" smtClean="0">
                          <a:solidFill>
                            <a:schemeClr val="accent5">
                              <a:lumMod val="75000"/>
                            </a:schemeClr>
                          </a:solidFill>
                        </a:rPr>
                        <a:t>Team Lead, Author </a:t>
                      </a:r>
                      <a:endParaRPr lang="en-US" dirty="0">
                        <a:solidFill>
                          <a:schemeClr val="accent5">
                            <a:lumMod val="75000"/>
                          </a:schemeClr>
                        </a:solidFill>
                      </a:endParaRPr>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About EHR Solutions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solidFill>
                  <a:schemeClr val="accent5">
                    <a:lumMod val="75000"/>
                  </a:schemeClr>
                </a:solidFill>
              </a:rPr>
              <a:t>	We are a consulting firm that partners with healthcare facilities to meet their needs of transitioning from paper-base or hybrid health record systems to an Electronic Health Record system. Any healthcare facility that decides to choose our consulting firm to make this transition, can expect to have a fully functional EHR that meets their needs as well as keeping their organization current with all state and federal regulations. Our firm is compliant with CMS as well as meaningful use. We want our clients to always feel confident and will go above and beyond to see that they are achieving their business goals. We will always insure that we are providing quality EHR systems, extraordinary knowledge, and professional services at all times.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EHR Solutions Mission Statement</a:t>
            </a:r>
            <a:endParaRPr lang="en-US" dirty="0"/>
          </a:p>
        </p:txBody>
      </p:sp>
      <p:sp>
        <p:nvSpPr>
          <p:cNvPr id="3" name="Content Placeholder 2"/>
          <p:cNvSpPr>
            <a:spLocks noGrp="1"/>
          </p:cNvSpPr>
          <p:nvPr>
            <p:ph idx="1"/>
          </p:nvPr>
        </p:nvSpPr>
        <p:spPr/>
        <p:txBody>
          <a:bodyPr/>
          <a:lstStyle/>
          <a:p>
            <a:endParaRPr lang="en-US" dirty="0" smtClean="0">
              <a:solidFill>
                <a:schemeClr val="accent5">
                  <a:lumMod val="75000"/>
                </a:schemeClr>
              </a:solidFill>
            </a:endParaRPr>
          </a:p>
          <a:p>
            <a:pPr>
              <a:buNone/>
            </a:pPr>
            <a:r>
              <a:rPr lang="en-US" dirty="0" smtClean="0">
                <a:solidFill>
                  <a:schemeClr val="accent5">
                    <a:lumMod val="75000"/>
                  </a:schemeClr>
                </a:solidFill>
              </a:rPr>
              <a:t>	We partner with our esteemed clients to help them realize and be able to understand their business goal, by providing quality EHR systems, extraordinary knowledge, and professional services. </a:t>
            </a:r>
            <a:endParaRPr lang="en-US"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Oasis Pain Clinic</a:t>
            </a:r>
            <a:br>
              <a:rPr lang="en-US" dirty="0" smtClean="0"/>
            </a:br>
            <a:r>
              <a:rPr lang="en-US" dirty="0" smtClean="0"/>
              <a:t> (pain management facility)</a:t>
            </a:r>
            <a:endParaRPr lang="en-US" dirty="0"/>
          </a:p>
        </p:txBody>
      </p:sp>
      <p:sp>
        <p:nvSpPr>
          <p:cNvPr id="3" name="Content Placeholder 2"/>
          <p:cNvSpPr>
            <a:spLocks noGrp="1"/>
          </p:cNvSpPr>
          <p:nvPr>
            <p:ph idx="1"/>
          </p:nvPr>
        </p:nvSpPr>
        <p:spPr/>
        <p:txBody>
          <a:bodyPr/>
          <a:lstStyle/>
          <a:p>
            <a:pPr>
              <a:buNone/>
            </a:pPr>
            <a:r>
              <a:rPr lang="en-US" dirty="0" smtClean="0">
                <a:solidFill>
                  <a:schemeClr val="accent5">
                    <a:lumMod val="75000"/>
                  </a:schemeClr>
                </a:solidFill>
              </a:rPr>
              <a:t>	We have been contracted to work with a specialty healthcare facility that deals with pain management. They want to transition from a hybrid system to an Electronic Health Records that meets the needs of their facility. They are a new specialty facility and have only been open for two years this coming May. </a:t>
            </a:r>
            <a:endParaRPr lang="en-US"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overview</a:t>
            </a:r>
            <a:endParaRPr lang="en-US" dirty="0"/>
          </a:p>
        </p:txBody>
      </p:sp>
      <p:sp>
        <p:nvSpPr>
          <p:cNvPr id="3" name="Content Placeholder 2"/>
          <p:cNvSpPr>
            <a:spLocks noGrp="1"/>
          </p:cNvSpPr>
          <p:nvPr>
            <p:ph idx="1"/>
          </p:nvPr>
        </p:nvSpPr>
        <p:spPr/>
        <p:txBody>
          <a:bodyPr/>
          <a:lstStyle/>
          <a:p>
            <a:r>
              <a:rPr lang="en-US" b="1" dirty="0" smtClean="0">
                <a:solidFill>
                  <a:schemeClr val="accent5">
                    <a:lumMod val="75000"/>
                  </a:schemeClr>
                </a:solidFill>
              </a:rPr>
              <a:t>What is the Project? </a:t>
            </a:r>
            <a:r>
              <a:rPr lang="en-US" dirty="0" smtClean="0">
                <a:solidFill>
                  <a:schemeClr val="accent5">
                    <a:lumMod val="75000"/>
                  </a:schemeClr>
                </a:solidFill>
              </a:rPr>
              <a:t>Transitioning from hybrid system to an Electronic Health Records.</a:t>
            </a:r>
          </a:p>
          <a:p>
            <a:pPr>
              <a:buNone/>
            </a:pPr>
            <a:endParaRPr lang="en-US" b="1" dirty="0" smtClean="0">
              <a:solidFill>
                <a:schemeClr val="accent5">
                  <a:lumMod val="75000"/>
                </a:schemeClr>
              </a:solidFill>
            </a:endParaRPr>
          </a:p>
          <a:p>
            <a:r>
              <a:rPr lang="en-US" b="1" dirty="0" smtClean="0">
                <a:solidFill>
                  <a:schemeClr val="accent5">
                    <a:lumMod val="75000"/>
                  </a:schemeClr>
                </a:solidFill>
              </a:rPr>
              <a:t>Why is the project needed? </a:t>
            </a:r>
            <a:r>
              <a:rPr lang="en-US" dirty="0" smtClean="0">
                <a:solidFill>
                  <a:schemeClr val="accent5">
                    <a:lumMod val="75000"/>
                  </a:schemeClr>
                </a:solidFill>
              </a:rPr>
              <a:t>To meet meaningful use criteria. </a:t>
            </a:r>
          </a:p>
          <a:p>
            <a:pPr>
              <a:buNone/>
            </a:pPr>
            <a:endParaRPr lang="en-US" b="1" dirty="0" smtClean="0">
              <a:solidFill>
                <a:schemeClr val="accent5">
                  <a:lumMod val="75000"/>
                </a:schemeClr>
              </a:solidFill>
            </a:endParaRPr>
          </a:p>
          <a:p>
            <a:r>
              <a:rPr lang="en-US" b="1" dirty="0" smtClean="0">
                <a:solidFill>
                  <a:schemeClr val="accent5">
                    <a:lumMod val="75000"/>
                  </a:schemeClr>
                </a:solidFill>
              </a:rPr>
              <a:t>What is the Scope of the project? </a:t>
            </a:r>
            <a:r>
              <a:rPr lang="en-US" dirty="0" smtClean="0">
                <a:solidFill>
                  <a:schemeClr val="accent5">
                    <a:lumMod val="75000"/>
                  </a:schemeClr>
                </a:solidFill>
              </a:rPr>
              <a:t>To fully implement the Practice Fusion EHR within a five month timeframe and staying within the budget. </a:t>
            </a:r>
            <a:endParaRPr lang="en-US"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Oasis  Pain Clinic (stakeholders)</a:t>
            </a:r>
            <a:endParaRPr lang="en-US" dirty="0"/>
          </a:p>
        </p:txBody>
      </p:sp>
      <p:sp>
        <p:nvSpPr>
          <p:cNvPr id="3" name="Content Placeholder 2"/>
          <p:cNvSpPr>
            <a:spLocks noGrp="1"/>
          </p:cNvSpPr>
          <p:nvPr>
            <p:ph idx="1"/>
          </p:nvPr>
        </p:nvSpPr>
        <p:spPr/>
        <p:txBody>
          <a:bodyPr/>
          <a:lstStyle/>
          <a:p>
            <a:pPr>
              <a:buNone/>
            </a:pPr>
            <a:r>
              <a:rPr lang="en-US" dirty="0" smtClean="0">
                <a:solidFill>
                  <a:schemeClr val="accent5">
                    <a:lumMod val="75000"/>
                  </a:schemeClr>
                </a:solidFill>
              </a:rPr>
              <a:t>	</a:t>
            </a:r>
          </a:p>
          <a:p>
            <a:pPr>
              <a:buNone/>
            </a:pPr>
            <a:r>
              <a:rPr lang="en-US" dirty="0" smtClean="0">
                <a:solidFill>
                  <a:schemeClr val="accent5">
                    <a:lumMod val="75000"/>
                  </a:schemeClr>
                </a:solidFill>
              </a:rPr>
              <a:t>	Providers ( MD., DO., Nurse Practitioners and Physician’s Assistants)</a:t>
            </a:r>
          </a:p>
          <a:p>
            <a:pPr>
              <a:buNone/>
            </a:pPr>
            <a:r>
              <a:rPr lang="en-US" dirty="0" smtClean="0">
                <a:solidFill>
                  <a:schemeClr val="accent5">
                    <a:lumMod val="75000"/>
                  </a:schemeClr>
                </a:solidFill>
              </a:rPr>
              <a:t>	Physician Champion Dr. Gary Smith (Medical Director)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Users and Key Staff</a:t>
            </a:r>
            <a:endParaRPr lang="en-US" dirty="0"/>
          </a:p>
        </p:txBody>
      </p:sp>
      <p:sp>
        <p:nvSpPr>
          <p:cNvPr id="3" name="Content Placeholder 2"/>
          <p:cNvSpPr>
            <a:spLocks noGrp="1"/>
          </p:cNvSpPr>
          <p:nvPr>
            <p:ph idx="1"/>
          </p:nvPr>
        </p:nvSpPr>
        <p:spPr/>
        <p:txBody>
          <a:bodyPr/>
          <a:lstStyle/>
          <a:p>
            <a:r>
              <a:rPr lang="en-US" dirty="0" smtClean="0">
                <a:solidFill>
                  <a:schemeClr val="accent5">
                    <a:lumMod val="75000"/>
                  </a:schemeClr>
                </a:solidFill>
              </a:rPr>
              <a:t>Providers (MD., DO., Nurse Practitioners and Physicians Assistant)</a:t>
            </a:r>
          </a:p>
          <a:p>
            <a:r>
              <a:rPr lang="en-US" dirty="0" smtClean="0">
                <a:solidFill>
                  <a:schemeClr val="accent5">
                    <a:lumMod val="75000"/>
                  </a:schemeClr>
                </a:solidFill>
              </a:rPr>
              <a:t>Office Manager </a:t>
            </a:r>
          </a:p>
          <a:p>
            <a:r>
              <a:rPr lang="en-US" dirty="0" smtClean="0">
                <a:solidFill>
                  <a:schemeClr val="accent5">
                    <a:lumMod val="75000"/>
                  </a:schemeClr>
                </a:solidFill>
              </a:rPr>
              <a:t>Registered Nurses and Medical Assistants</a:t>
            </a:r>
          </a:p>
          <a:p>
            <a:r>
              <a:rPr lang="en-US" dirty="0" smtClean="0">
                <a:solidFill>
                  <a:schemeClr val="accent5">
                    <a:lumMod val="75000"/>
                  </a:schemeClr>
                </a:solidFill>
              </a:rPr>
              <a:t>Front Office Registers</a:t>
            </a:r>
          </a:p>
          <a:p>
            <a:r>
              <a:rPr lang="en-US" dirty="0" smtClean="0">
                <a:solidFill>
                  <a:schemeClr val="accent5">
                    <a:lumMod val="75000"/>
                  </a:schemeClr>
                </a:solidFill>
              </a:rPr>
              <a:t>Billing and Coding Department</a:t>
            </a:r>
          </a:p>
          <a:p>
            <a:r>
              <a:rPr lang="en-US" dirty="0" smtClean="0">
                <a:solidFill>
                  <a:schemeClr val="accent5">
                    <a:lumMod val="75000"/>
                  </a:schemeClr>
                </a:solidFill>
              </a:rPr>
              <a:t>Human Resources(limited access to employees)</a:t>
            </a:r>
          </a:p>
          <a:p>
            <a:r>
              <a:rPr lang="en-US" dirty="0" smtClean="0">
                <a:solidFill>
                  <a:schemeClr val="accent5">
                    <a:lumMod val="75000"/>
                  </a:schemeClr>
                </a:solidFill>
              </a:rPr>
              <a:t>Physician Champion: Dr. Gary Smith (Medical Director) </a:t>
            </a:r>
            <a:endParaRPr lang="en-US" dirty="0">
              <a:solidFill>
                <a:schemeClr val="accent5">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The role they play, and why it’s important </a:t>
            </a:r>
            <a:endParaRPr lang="en-US" sz="3200" dirty="0"/>
          </a:p>
        </p:txBody>
      </p:sp>
      <p:sp>
        <p:nvSpPr>
          <p:cNvPr id="3" name="Content Placeholder 2"/>
          <p:cNvSpPr>
            <a:spLocks noGrp="1"/>
          </p:cNvSpPr>
          <p:nvPr>
            <p:ph idx="1"/>
          </p:nvPr>
        </p:nvSpPr>
        <p:spPr/>
        <p:txBody>
          <a:bodyPr/>
          <a:lstStyle/>
          <a:p>
            <a:pPr>
              <a:buNone/>
            </a:pPr>
            <a:r>
              <a:rPr lang="en-US" dirty="0" smtClean="0">
                <a:solidFill>
                  <a:schemeClr val="accent5">
                    <a:lumMod val="75000"/>
                  </a:schemeClr>
                </a:solidFill>
              </a:rPr>
              <a:t>	</a:t>
            </a:r>
          </a:p>
          <a:p>
            <a:pPr>
              <a:buNone/>
            </a:pPr>
            <a:r>
              <a:rPr lang="en-US" dirty="0" smtClean="0">
                <a:solidFill>
                  <a:schemeClr val="accent5">
                    <a:lumMod val="75000"/>
                  </a:schemeClr>
                </a:solidFill>
              </a:rPr>
              <a:t>	Each individual employee for Oasis Pain Clinic has a very important role on a day to day basis; whether it’s a physician that is treating a patient to the front office staff seeing that each patient’s information is inputted into the system correctly.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4402</TotalTime>
  <Words>627</Words>
  <Application>Microsoft Office PowerPoint</Application>
  <PresentationFormat>On-screen Show (4:3)</PresentationFormat>
  <Paragraphs>93</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Trebuchet MS</vt:lpstr>
      <vt:lpstr>Wingdings</vt:lpstr>
      <vt:lpstr>Wingdings 2</vt:lpstr>
      <vt:lpstr>Opulent</vt:lpstr>
      <vt:lpstr>EHR Solutions</vt:lpstr>
      <vt:lpstr>Ehr Solution Employees </vt:lpstr>
      <vt:lpstr>About EHR Solutions</vt:lpstr>
      <vt:lpstr>EHR Solutions Mission Statement</vt:lpstr>
      <vt:lpstr>Oasis Pain Clinic  (pain management facility)</vt:lpstr>
      <vt:lpstr>Project overview</vt:lpstr>
      <vt:lpstr>Oasis  Pain Clinic (stakeholders)</vt:lpstr>
      <vt:lpstr>Users and Key Staff</vt:lpstr>
      <vt:lpstr>The role they play, and why it’s important </vt:lpstr>
      <vt:lpstr>Planning and Implementation </vt:lpstr>
      <vt:lpstr>Security plan</vt:lpstr>
      <vt:lpstr>Mobile Computing</vt:lpstr>
      <vt:lpstr>Mobile computing (continued)</vt:lpstr>
      <vt:lpstr>Training</vt:lpstr>
      <vt:lpstr>Project Plan</vt:lpstr>
      <vt:lpstr>Backup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EHR Solutions</dc:title>
  <dc:creator>Dionne McCutcheon</dc:creator>
  <cp:lastModifiedBy>Gretchen Phillips</cp:lastModifiedBy>
  <cp:revision>274</cp:revision>
  <dcterms:created xsi:type="dcterms:W3CDTF">2016-04-08T01:34:01Z</dcterms:created>
  <dcterms:modified xsi:type="dcterms:W3CDTF">2016-05-07T05:46:07Z</dcterms:modified>
</cp:coreProperties>
</file>